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6" r:id="rId5"/>
  </p:sldMasterIdLst>
  <p:notesMasterIdLst>
    <p:notesMasterId r:id="rId18"/>
  </p:notesMasterIdLst>
  <p:sldIdLst>
    <p:sldId id="273" r:id="rId6"/>
    <p:sldId id="278" r:id="rId7"/>
    <p:sldId id="293" r:id="rId8"/>
    <p:sldId id="294" r:id="rId9"/>
    <p:sldId id="282" r:id="rId10"/>
    <p:sldId id="295" r:id="rId11"/>
    <p:sldId id="296" r:id="rId12"/>
    <p:sldId id="297" r:id="rId13"/>
    <p:sldId id="298" r:id="rId14"/>
    <p:sldId id="299" r:id="rId15"/>
    <p:sldId id="300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A52"/>
    <a:srgbClr val="A7A9AC"/>
    <a:srgbClr val="8A9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>
      <p:cViewPr varScale="1">
        <p:scale>
          <a:sx n="93" d="100"/>
          <a:sy n="93" d="100"/>
        </p:scale>
        <p:origin x="762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032167868402913E-2"/>
          <c:y val="0.14290631821064917"/>
          <c:w val="0.41017403864161461"/>
          <c:h val="0.8320937499999999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213423772455326"/>
          <c:y val="0.14336030346191267"/>
          <c:w val="0.45761276491009895"/>
          <c:h val="0.671990153965613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1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032167868402913E-2"/>
          <c:y val="0.14290631821064917"/>
          <c:w val="0.41017403864161461"/>
          <c:h val="0.8320937499999999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213423772455326"/>
          <c:y val="0.14336030346191267"/>
          <c:w val="0.45761276491009895"/>
          <c:h val="0.671990153965613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1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032167868402913E-2"/>
          <c:y val="0.14290631821064917"/>
          <c:w val="0.41017403864161461"/>
          <c:h val="0.8320937499999999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213423772455326"/>
          <c:y val="0.14336030346191267"/>
          <c:w val="0.45761276491009895"/>
          <c:h val="0.671990153965613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1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032167868402913E-2"/>
          <c:y val="0.14290631821064917"/>
          <c:w val="0.41017403864161461"/>
          <c:h val="0.8320937499999999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213423772455326"/>
          <c:y val="0.14336030346191267"/>
          <c:w val="0.45761276491009895"/>
          <c:h val="0.671990153965613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1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032167868402913E-2"/>
          <c:y val="0.14290631821064917"/>
          <c:w val="0.41017403864161461"/>
          <c:h val="0.8320937499999999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213423772455326"/>
          <c:y val="0.14336030346191267"/>
          <c:w val="0.45761276491009895"/>
          <c:h val="0.671990153965613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1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0.13483</cdr:x>
      <cdr:y>0</cdr:y>
    </cdr:from>
    <cdr:to>
      <cdr:x>0.93258</cdr:x>
      <cdr:y>1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0962AC76-3276-4A58-B885-FD33FE79534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64096" y="0"/>
          <a:ext cx="5112567" cy="659735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0.03082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E9C63775-3105-4D71-9548-7BE99860E32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97545" y="0"/>
          <a:ext cx="6211167" cy="6597352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0.04123</cdr:x>
      <cdr:y>0</cdr:y>
    </cdr:from>
    <cdr:to>
      <cdr:x>1</cdr:x>
      <cdr:y>1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50F07A76-870D-4C26-881F-656614961E6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4230" y="0"/>
          <a:ext cx="6144482" cy="6597352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0.94935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59C31893-0BC6-451C-BA89-5D32716B8EC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144000" cy="571633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0.12988</cdr:x>
      <cdr:y>0.43581</cdr:y>
    </cdr:from>
    <cdr:to>
      <cdr:x>0.22438</cdr:x>
      <cdr:y>0.48365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87624" y="2624156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dirty="0">
              <a:solidFill>
                <a:srgbClr val="00B050"/>
              </a:solidFill>
            </a:rPr>
            <a:t>Raise road </a:t>
          </a:r>
          <a:endParaRPr lang="en-AU" sz="11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0.07476</cdr:x>
      <cdr:y>0.45444</cdr:y>
    </cdr:from>
    <cdr:to>
      <cdr:x>0.12988</cdr:x>
      <cdr:y>0.45444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CEA73466-50F9-4FA9-B620-AED44AF87C8F}"/>
            </a:ext>
          </a:extLst>
        </cdr:cNvPr>
        <cdr:cNvCxnSpPr/>
      </cdr:nvCxnSpPr>
      <cdr:spPr>
        <a:xfrm xmlns:a="http://schemas.openxmlformats.org/drawingml/2006/main" flipH="1">
          <a:off x="683568" y="2736304"/>
          <a:ext cx="504056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0.07476</cdr:x>
      <cdr:y>0.6697</cdr:y>
    </cdr:from>
    <cdr:to>
      <cdr:x>0.14563</cdr:x>
      <cdr:y>0.72949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3568" y="4032448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100" dirty="0">
              <a:solidFill>
                <a:srgbClr val="00B050"/>
              </a:solidFill>
            </a:rPr>
            <a:t>Levee</a:t>
          </a:r>
        </a:p>
      </cdr:txBody>
    </cdr:sp>
  </cdr:relSizeAnchor>
  <cdr:relSizeAnchor xmlns:cdr="http://schemas.openxmlformats.org/drawingml/2006/chartDrawing">
    <cdr:from>
      <cdr:x>0.05113</cdr:x>
      <cdr:y>0.69362</cdr:y>
    </cdr:from>
    <cdr:to>
      <cdr:x>0.08263</cdr:x>
      <cdr:y>0.69362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86644119-AE77-40A8-B9C2-AB18398911E7}"/>
            </a:ext>
          </a:extLst>
        </cdr:cNvPr>
        <cdr:cNvCxnSpPr/>
      </cdr:nvCxnSpPr>
      <cdr:spPr>
        <a:xfrm xmlns:a="http://schemas.openxmlformats.org/drawingml/2006/main" flipH="1">
          <a:off x="467544" y="4176464"/>
          <a:ext cx="288032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0.16925</cdr:x>
      <cdr:y>0.08371</cdr:y>
    </cdr:from>
    <cdr:to>
      <cdr:x>0.27163</cdr:x>
      <cdr:y>0.15547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547664" y="504056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100" dirty="0">
              <a:solidFill>
                <a:srgbClr val="00B050"/>
              </a:solidFill>
            </a:rPr>
            <a:t>Divert levee around trees</a:t>
          </a:r>
        </a:p>
      </cdr:txBody>
    </cdr:sp>
  </cdr:relSizeAnchor>
  <cdr:relSizeAnchor xmlns:cdr="http://schemas.openxmlformats.org/drawingml/2006/chartDrawing">
    <cdr:from>
      <cdr:x>0.20075</cdr:x>
      <cdr:y>0.15547</cdr:y>
    </cdr:from>
    <cdr:to>
      <cdr:x>0.20075</cdr:x>
      <cdr:y>0.27505</cdr:y>
    </cdr:to>
    <cdr:cxnSp macro="">
      <cdr:nvCxnSpPr>
        <cdr:cNvPr id="14" name="Straight Arrow Connector 13">
          <a:extLst xmlns:a="http://schemas.openxmlformats.org/drawingml/2006/main">
            <a:ext uri="{FF2B5EF4-FFF2-40B4-BE49-F238E27FC236}">
              <a16:creationId xmlns:a16="http://schemas.microsoft.com/office/drawing/2014/main" id="{071DA63F-900F-44E6-A0FA-94448AD97C67}"/>
            </a:ext>
          </a:extLst>
        </cdr:cNvPr>
        <cdr:cNvCxnSpPr/>
      </cdr:nvCxnSpPr>
      <cdr:spPr>
        <a:xfrm xmlns:a="http://schemas.openxmlformats.org/drawingml/2006/main">
          <a:off x="1835696" y="936104"/>
          <a:ext cx="0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0.20075</cdr:x>
      <cdr:y>0.15547</cdr:y>
    </cdr:from>
    <cdr:to>
      <cdr:x>0.27163</cdr:x>
      <cdr:y>0.29897</cdr:y>
    </cdr:to>
    <cdr:cxnSp macro="">
      <cdr:nvCxnSpPr>
        <cdr:cNvPr id="16" name="Straight Arrow Connector 15">
          <a:extLst xmlns:a="http://schemas.openxmlformats.org/drawingml/2006/main">
            <a:ext uri="{FF2B5EF4-FFF2-40B4-BE49-F238E27FC236}">
              <a16:creationId xmlns:a16="http://schemas.microsoft.com/office/drawing/2014/main" id="{5DD841B5-BF0C-4B5C-A723-8DE554EF908E}"/>
            </a:ext>
          </a:extLst>
        </cdr:cNvPr>
        <cdr:cNvCxnSpPr/>
      </cdr:nvCxnSpPr>
      <cdr:spPr>
        <a:xfrm xmlns:a="http://schemas.openxmlformats.org/drawingml/2006/main">
          <a:off x="1835696" y="936104"/>
          <a:ext cx="648072" cy="86409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0.33463</cdr:x>
      <cdr:y>0.49032</cdr:y>
    </cdr:from>
    <cdr:to>
      <cdr:x>0.46063</cdr:x>
      <cdr:y>0.57403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3059832" y="2952328"/>
          <a:ext cx="115212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100" dirty="0">
              <a:solidFill>
                <a:srgbClr val="00B050"/>
              </a:solidFill>
            </a:rPr>
            <a:t>Culverts to drain low points</a:t>
          </a:r>
        </a:p>
      </cdr:txBody>
    </cdr:sp>
  </cdr:relSizeAnchor>
  <cdr:relSizeAnchor xmlns:cdr="http://schemas.openxmlformats.org/drawingml/2006/chartDrawing">
    <cdr:from>
      <cdr:x>0.25588</cdr:x>
      <cdr:y>0.32289</cdr:y>
    </cdr:from>
    <cdr:to>
      <cdr:x>0.3425</cdr:x>
      <cdr:y>0.50227</cdr:y>
    </cdr:to>
    <cdr:cxnSp macro="">
      <cdr:nvCxnSpPr>
        <cdr:cNvPr id="20" name="Straight Arrow Connector 19">
          <a:extLst xmlns:a="http://schemas.openxmlformats.org/drawingml/2006/main">
            <a:ext uri="{FF2B5EF4-FFF2-40B4-BE49-F238E27FC236}">
              <a16:creationId xmlns:a16="http://schemas.microsoft.com/office/drawing/2014/main" id="{CD7C2AEE-5AE2-40B4-9038-B761527276FE}"/>
            </a:ext>
          </a:extLst>
        </cdr:cNvPr>
        <cdr:cNvCxnSpPr/>
      </cdr:nvCxnSpPr>
      <cdr:spPr>
        <a:xfrm xmlns:a="http://schemas.openxmlformats.org/drawingml/2006/main" flipH="1" flipV="1">
          <a:off x="2339752" y="1944216"/>
          <a:ext cx="792088" cy="108012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0.3425</cdr:x>
      <cdr:y>0.38268</cdr:y>
    </cdr:from>
    <cdr:to>
      <cdr:x>0.42125</cdr:x>
      <cdr:y>0.50227</cdr:y>
    </cdr:to>
    <cdr:cxnSp macro="">
      <cdr:nvCxnSpPr>
        <cdr:cNvPr id="22" name="Straight Arrow Connector 21">
          <a:extLst xmlns:a="http://schemas.openxmlformats.org/drawingml/2006/main">
            <a:ext uri="{FF2B5EF4-FFF2-40B4-BE49-F238E27FC236}">
              <a16:creationId xmlns:a16="http://schemas.microsoft.com/office/drawing/2014/main" id="{FB7E9BDC-76B9-47BF-921D-3F95A182A8B6}"/>
            </a:ext>
          </a:extLst>
        </cdr:cNvPr>
        <cdr:cNvCxnSpPr/>
      </cdr:nvCxnSpPr>
      <cdr:spPr>
        <a:xfrm xmlns:a="http://schemas.openxmlformats.org/drawingml/2006/main" flipV="1">
          <a:off x="3131840" y="2304256"/>
          <a:ext cx="720080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0.52362</cdr:x>
      <cdr:y>0.41856</cdr:y>
    </cdr:from>
    <cdr:to>
      <cdr:x>0.61025</cdr:x>
      <cdr:y>0.53815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4788024" y="2520280"/>
          <a:ext cx="79208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100" dirty="0">
              <a:solidFill>
                <a:srgbClr val="00B050"/>
              </a:solidFill>
            </a:rPr>
            <a:t>Culvert under highway</a:t>
          </a:r>
        </a:p>
      </cdr:txBody>
    </cdr:sp>
  </cdr:relSizeAnchor>
  <cdr:relSizeAnchor xmlns:cdr="http://schemas.openxmlformats.org/drawingml/2006/chartDrawing">
    <cdr:from>
      <cdr:x>0.53937</cdr:x>
      <cdr:y>0.31093</cdr:y>
    </cdr:from>
    <cdr:to>
      <cdr:x>0.563</cdr:x>
      <cdr:y>0.43052</cdr:y>
    </cdr:to>
    <cdr:cxnSp macro="">
      <cdr:nvCxnSpPr>
        <cdr:cNvPr id="25" name="Straight Arrow Connector 24">
          <a:extLst xmlns:a="http://schemas.openxmlformats.org/drawingml/2006/main">
            <a:ext uri="{FF2B5EF4-FFF2-40B4-BE49-F238E27FC236}">
              <a16:creationId xmlns:a16="http://schemas.microsoft.com/office/drawing/2014/main" id="{473ADD00-03E7-447D-9E3F-9A3AACF4E2C0}"/>
            </a:ext>
          </a:extLst>
        </cdr:cNvPr>
        <cdr:cNvCxnSpPr/>
      </cdr:nvCxnSpPr>
      <cdr:spPr>
        <a:xfrm xmlns:a="http://schemas.openxmlformats.org/drawingml/2006/main" flipV="1">
          <a:off x="4932040" y="1872208"/>
          <a:ext cx="216024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0.6575</cdr:x>
      <cdr:y>0.51423</cdr:y>
    </cdr:from>
    <cdr:to>
      <cdr:x>0.7835</cdr:x>
      <cdr:y>0.59795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6012160" y="3096344"/>
          <a:ext cx="115212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100" dirty="0">
              <a:solidFill>
                <a:srgbClr val="00B050"/>
              </a:solidFill>
            </a:rPr>
            <a:t>Culvert under railway line</a:t>
          </a:r>
        </a:p>
      </cdr:txBody>
    </cdr:sp>
  </cdr:relSizeAnchor>
  <cdr:relSizeAnchor xmlns:cdr="http://schemas.openxmlformats.org/drawingml/2006/chartDrawing">
    <cdr:from>
      <cdr:x>0.66537</cdr:x>
      <cdr:y>0.38268</cdr:y>
    </cdr:from>
    <cdr:to>
      <cdr:x>0.67325</cdr:x>
      <cdr:y>0.52619</cdr:y>
    </cdr:to>
    <cdr:cxnSp macro="">
      <cdr:nvCxnSpPr>
        <cdr:cNvPr id="28" name="Straight Arrow Connector 27">
          <a:extLst xmlns:a="http://schemas.openxmlformats.org/drawingml/2006/main">
            <a:ext uri="{FF2B5EF4-FFF2-40B4-BE49-F238E27FC236}">
              <a16:creationId xmlns:a16="http://schemas.microsoft.com/office/drawing/2014/main" id="{23D9925E-7BE8-4FD5-9105-D68ADE3F9A68}"/>
            </a:ext>
          </a:extLst>
        </cdr:cNvPr>
        <cdr:cNvCxnSpPr/>
      </cdr:nvCxnSpPr>
      <cdr:spPr>
        <a:xfrm xmlns:a="http://schemas.openxmlformats.org/drawingml/2006/main" flipH="1" flipV="1">
          <a:off x="6084168" y="2304256"/>
          <a:ext cx="72008" cy="86409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0.34137</cdr:x>
      <cdr:y>0.17938</cdr:y>
    </cdr:from>
    <cdr:to>
      <cdr:x>0.4055</cdr:x>
      <cdr:y>0.21526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3121482" y="1080120"/>
          <a:ext cx="58642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100" dirty="0">
              <a:solidFill>
                <a:srgbClr val="00B050"/>
              </a:solidFill>
            </a:rPr>
            <a:t>Levee</a:t>
          </a:r>
        </a:p>
      </cdr:txBody>
    </cdr:sp>
  </cdr:relSizeAnchor>
  <cdr:relSizeAnchor xmlns:cdr="http://schemas.openxmlformats.org/drawingml/2006/chartDrawing">
    <cdr:from>
      <cdr:x>0.38975</cdr:x>
      <cdr:y>0.2033</cdr:y>
    </cdr:from>
    <cdr:to>
      <cdr:x>0.44488</cdr:x>
      <cdr:y>0.34681</cdr:y>
    </cdr:to>
    <cdr:cxnSp macro="">
      <cdr:nvCxnSpPr>
        <cdr:cNvPr id="31" name="Straight Arrow Connector 30">
          <a:extLst xmlns:a="http://schemas.openxmlformats.org/drawingml/2006/main">
            <a:ext uri="{FF2B5EF4-FFF2-40B4-BE49-F238E27FC236}">
              <a16:creationId xmlns:a16="http://schemas.microsoft.com/office/drawing/2014/main" id="{6BC32091-1564-464B-A616-CE7B6C4037BF}"/>
            </a:ext>
          </a:extLst>
        </cdr:cNvPr>
        <cdr:cNvCxnSpPr/>
      </cdr:nvCxnSpPr>
      <cdr:spPr>
        <a:xfrm xmlns:a="http://schemas.openxmlformats.org/drawingml/2006/main">
          <a:off x="3563888" y="1224136"/>
          <a:ext cx="504056" cy="86409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0.60237</cdr:x>
      <cdr:y>0.19134</cdr:y>
    </cdr:from>
    <cdr:to>
      <cdr:x>0.70475</cdr:x>
      <cdr:y>0.23918</cdr:y>
    </cdr:to>
    <cdr:sp macro="" textlink="">
      <cdr:nvSpPr>
        <cdr:cNvPr id="32" name="TextBox 31"/>
        <cdr:cNvSpPr txBox="1"/>
      </cdr:nvSpPr>
      <cdr:spPr>
        <a:xfrm xmlns:a="http://schemas.openxmlformats.org/drawingml/2006/main">
          <a:off x="5508104" y="1152128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100" dirty="0">
              <a:solidFill>
                <a:srgbClr val="00B050"/>
              </a:solidFill>
            </a:rPr>
            <a:t>Road raising</a:t>
          </a:r>
        </a:p>
      </cdr:txBody>
    </cdr:sp>
  </cdr:relSizeAnchor>
  <cdr:relSizeAnchor xmlns:cdr="http://schemas.openxmlformats.org/drawingml/2006/chartDrawing">
    <cdr:from>
      <cdr:x>0.61025</cdr:x>
      <cdr:y>0.22722</cdr:y>
    </cdr:from>
    <cdr:to>
      <cdr:x>0.67325</cdr:x>
      <cdr:y>0.33485</cdr:y>
    </cdr:to>
    <cdr:cxnSp macro="">
      <cdr:nvCxnSpPr>
        <cdr:cNvPr id="34" name="Straight Arrow Connector 33">
          <a:extLst xmlns:a="http://schemas.openxmlformats.org/drawingml/2006/main">
            <a:ext uri="{FF2B5EF4-FFF2-40B4-BE49-F238E27FC236}">
              <a16:creationId xmlns:a16="http://schemas.microsoft.com/office/drawing/2014/main" id="{9088D3D3-7A19-49C5-AA59-23BD7F8BC1D9}"/>
            </a:ext>
          </a:extLst>
        </cdr:cNvPr>
        <cdr:cNvCxnSpPr/>
      </cdr:nvCxnSpPr>
      <cdr:spPr>
        <a:xfrm xmlns:a="http://schemas.openxmlformats.org/drawingml/2006/main" flipH="1">
          <a:off x="5580112" y="1368152"/>
          <a:ext cx="576064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0.67325</cdr:x>
      <cdr:y>0.22722</cdr:y>
    </cdr:from>
    <cdr:to>
      <cdr:x>0.69687</cdr:x>
      <cdr:y>0.37073</cdr:y>
    </cdr:to>
    <cdr:cxnSp macro="">
      <cdr:nvCxnSpPr>
        <cdr:cNvPr id="36" name="Straight Arrow Connector 35">
          <a:extLst xmlns:a="http://schemas.openxmlformats.org/drawingml/2006/main">
            <a:ext uri="{FF2B5EF4-FFF2-40B4-BE49-F238E27FC236}">
              <a16:creationId xmlns:a16="http://schemas.microsoft.com/office/drawing/2014/main" id="{A470A0A3-7D5C-4176-A19D-762C0691EF1F}"/>
            </a:ext>
          </a:extLst>
        </cdr:cNvPr>
        <cdr:cNvCxnSpPr/>
      </cdr:nvCxnSpPr>
      <cdr:spPr>
        <a:xfrm xmlns:a="http://schemas.openxmlformats.org/drawingml/2006/main">
          <a:off x="6156176" y="1368152"/>
          <a:ext cx="216024" cy="86409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0.8681</cdr:x>
      <cdr:y>1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BBF02C51-F1A9-4706-AE3B-2B30809A7A2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563376" cy="748769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E6314-F173-4954-8E84-B09BB9B89D3E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EE9E2-B634-4BED-BB17-F2DAD4B0BA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696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EE9E2-B634-4BED-BB17-F2DAD4B0BA6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192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EE9E2-B634-4BED-BB17-F2DAD4B0BA6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4615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EE9E2-B634-4BED-BB17-F2DAD4B0BA6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4938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EE9E2-B634-4BED-BB17-F2DAD4B0BA6E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73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EE9E2-B634-4BED-BB17-F2DAD4B0BA6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0578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EE9E2-B634-4BED-BB17-F2DAD4B0BA6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81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EE9E2-B634-4BED-BB17-F2DAD4B0BA6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655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EE9E2-B634-4BED-BB17-F2DAD4B0BA6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4937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EE9E2-B634-4BED-BB17-F2DAD4B0BA6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8330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EE9E2-B634-4BED-BB17-F2DAD4B0BA6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7658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EE9E2-B634-4BED-BB17-F2DAD4B0BA6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9612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EE9E2-B634-4BED-BB17-F2DAD4B0BA6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600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441" cy="685833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60000" y="1584000"/>
            <a:ext cx="5580000" cy="1440000"/>
          </a:xfrm>
        </p:spPr>
        <p:txBody>
          <a:bodyPr tIns="36000" anchor="b"/>
          <a:lstStyle>
            <a:lvl1pPr algn="r">
              <a:defRPr sz="4200" b="1" cap="all" spc="150"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3060000" y="3204000"/>
            <a:ext cx="5580000" cy="540000"/>
          </a:xfrm>
        </p:spPr>
        <p:txBody>
          <a:bodyPr anchor="t"/>
          <a:lstStyle>
            <a:lvl1pPr marL="0" indent="0" algn="r">
              <a:spcBef>
                <a:spcPts val="700"/>
              </a:spcBef>
              <a:buNone/>
              <a:defRPr sz="2300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060000" y="3780000"/>
            <a:ext cx="5580000" cy="720000"/>
          </a:xfrm>
        </p:spPr>
        <p:txBody>
          <a:bodyPr anchor="t"/>
          <a:lstStyle>
            <a:lvl1pPr marL="0" indent="0" algn="r">
              <a:spcBef>
                <a:spcPts val="700"/>
              </a:spcBef>
              <a:buNone/>
              <a:defRPr sz="1500" spc="0" baseline="0">
                <a:solidFill>
                  <a:srgbClr val="515A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– DD MMMM YYYYY</a:t>
            </a:r>
          </a:p>
        </p:txBody>
      </p:sp>
    </p:spTree>
    <p:extLst>
      <p:ext uri="{BB962C8B-B14F-4D97-AF65-F5344CB8AC3E}">
        <p14:creationId xmlns:p14="http://schemas.microsoft.com/office/powerpoint/2010/main" val="409259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60000" y="1584000"/>
            <a:ext cx="5580000" cy="1440000"/>
          </a:xfrm>
        </p:spPr>
        <p:txBody>
          <a:bodyPr tIns="36000" anchor="b"/>
          <a:lstStyle>
            <a:lvl1pPr algn="r">
              <a:defRPr sz="4200" b="1" cap="all" spc="150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3060000" y="3204000"/>
            <a:ext cx="5580000" cy="540000"/>
          </a:xfrm>
        </p:spPr>
        <p:txBody>
          <a:bodyPr anchor="t"/>
          <a:lstStyle>
            <a:lvl1pPr marL="0" indent="0" algn="r">
              <a:spcBef>
                <a:spcPts val="700"/>
              </a:spcBef>
              <a:buNone/>
              <a:defRPr sz="2300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060000" y="3780000"/>
            <a:ext cx="5580000" cy="720000"/>
          </a:xfrm>
        </p:spPr>
        <p:txBody>
          <a:bodyPr anchor="t"/>
          <a:lstStyle>
            <a:lvl1pPr marL="0" indent="0" algn="r">
              <a:spcBef>
                <a:spcPts val="700"/>
              </a:spcBef>
              <a:buNone/>
              <a:defRPr sz="1500" spc="0" baseline="0">
                <a:solidFill>
                  <a:srgbClr val="515A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– DD MMMM YYYYY</a:t>
            </a:r>
          </a:p>
        </p:txBody>
      </p:sp>
    </p:spTree>
    <p:extLst>
      <p:ext uri="{BB962C8B-B14F-4D97-AF65-F5344CB8AC3E}">
        <p14:creationId xmlns:p14="http://schemas.microsoft.com/office/powerpoint/2010/main" val="222033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0" y="1584000"/>
            <a:ext cx="5580000" cy="1440000"/>
          </a:xfrm>
        </p:spPr>
        <p:txBody>
          <a:bodyPr anchor="b" anchorCtr="0"/>
          <a:lstStyle>
            <a:lvl1pPr algn="r">
              <a:defRPr sz="4200" spc="150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60000" y="3204000"/>
            <a:ext cx="5580000" cy="540000"/>
          </a:xfrm>
        </p:spPr>
        <p:txBody>
          <a:bodyPr/>
          <a:lstStyle>
            <a:lvl1pPr algn="r">
              <a:spcBef>
                <a:spcPts val="7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4C7167-1BCF-4BF5-AD9A-CED1607E92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5349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468000"/>
            <a:ext cx="8280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4000" y="1512000"/>
            <a:ext cx="8280000" cy="4500000"/>
          </a:xfrm>
        </p:spPr>
        <p:txBody>
          <a:bodyPr/>
          <a:lstStyle>
            <a:lvl1pPr>
              <a:spcBef>
                <a:spcPts val="3000"/>
              </a:spcBef>
              <a:defRPr/>
            </a:lvl1pPr>
          </a:lstStyle>
          <a:p>
            <a:pPr lvl="0"/>
            <a:r>
              <a:rPr lang="en-US" dirty="0"/>
              <a:t>Insert text here. Use the Increase List Level button to move down to Body Text style, press again for bullet styles 1-3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C7167-1BCF-4BF5-AD9A-CED1607E92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7300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 R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468000"/>
            <a:ext cx="8280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4000" y="1512000"/>
            <a:ext cx="4860000" cy="4500000"/>
          </a:xfrm>
        </p:spPr>
        <p:txBody>
          <a:bodyPr/>
          <a:lstStyle>
            <a:lvl1pPr>
              <a:spcBef>
                <a:spcPts val="3000"/>
              </a:spcBef>
              <a:defRPr/>
            </a:lvl1pPr>
          </a:lstStyle>
          <a:p>
            <a:pPr lvl="0"/>
            <a:r>
              <a:rPr lang="en-US" dirty="0"/>
              <a:t>Insert text here. Use the Increase List Level button to move down to Body Text style, press again for bullet styles 1-3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616000" y="1620000"/>
            <a:ext cx="2988000" cy="3744000"/>
          </a:xfrm>
        </p:spPr>
        <p:txBody>
          <a:bodyPr lIns="0" tIns="0" rIns="0" bIns="0"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4C7167-1BCF-4BF5-AD9A-CED1607E92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5236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199"/>
          <a:stretch/>
        </p:blipFill>
        <p:spPr>
          <a:xfrm>
            <a:off x="0" y="1"/>
            <a:ext cx="9144441" cy="260648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4000" y="540000"/>
            <a:ext cx="8100000" cy="4896000"/>
          </a:xfrm>
        </p:spPr>
        <p:txBody>
          <a:bodyPr lIns="0" tIns="0" rIns="0" bIns="0" anchor="ctr" anchorCtr="1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5958000"/>
            <a:ext cx="7740000" cy="756000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b="0" spc="70" baseline="0"/>
            </a:lvl1pPr>
          </a:lstStyle>
          <a:p>
            <a:pPr lvl="0"/>
            <a:r>
              <a:rPr lang="en-US" dirty="0"/>
              <a:t>Click here to insert caption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4C7167-1BCF-4BF5-AD9A-CED1607E92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12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04000" y="1512000"/>
            <a:ext cx="3888000" cy="450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54000" y="1512000"/>
            <a:ext cx="3888000" cy="450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4C7167-1BCF-4BF5-AD9A-CED1607E92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5387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Pag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Contacts or other heading here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332000"/>
            <a:ext cx="8280000" cy="4500000"/>
          </a:xfrm>
        </p:spPr>
        <p:txBody>
          <a:bodyPr/>
          <a:lstStyle>
            <a:lvl1pPr>
              <a:lnSpc>
                <a:spcPct val="98000"/>
              </a:lnSpc>
              <a:spcBef>
                <a:spcPts val="2300"/>
              </a:spcBef>
              <a:spcAft>
                <a:spcPts val="0"/>
              </a:spcAft>
              <a:defRPr sz="1800" spc="50" baseline="0"/>
            </a:lvl1pPr>
            <a:lvl2pPr>
              <a:lnSpc>
                <a:spcPct val="100000"/>
              </a:lnSpc>
              <a:spcBef>
                <a:spcPts val="0"/>
              </a:spcBef>
              <a:defRPr sz="1800" spc="90" baseline="0"/>
            </a:lvl2pPr>
            <a:lvl3pPr>
              <a:lnSpc>
                <a:spcPct val="100000"/>
              </a:lnSpc>
              <a:spcBef>
                <a:spcPts val="200"/>
              </a:spcBef>
              <a:defRPr sz="1800" spc="120" baseline="0"/>
            </a:lvl3pPr>
            <a:lvl4pPr>
              <a:lnSpc>
                <a:spcPct val="100000"/>
              </a:lnSpc>
              <a:spcBef>
                <a:spcPts val="200"/>
              </a:spcBef>
              <a:defRPr sz="1800" spc="120" baseline="0"/>
            </a:lvl4pPr>
            <a:lvl5pPr>
              <a:lnSpc>
                <a:spcPct val="100000"/>
              </a:lnSpc>
              <a:spcBef>
                <a:spcPts val="200"/>
              </a:spcBef>
              <a:defRPr sz="1800" spc="120" baseline="0"/>
            </a:lvl5pPr>
          </a:lstStyle>
          <a:p>
            <a:pPr lvl="0"/>
            <a:r>
              <a:rPr lang="en-US" dirty="0"/>
              <a:t>Insert text here. Use the Increase List Level button to move down to Body Text style, press again for bullet styles 1-3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4C7167-1BCF-4BF5-AD9A-CED1607E92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9239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C7167-1BCF-4BF5-AD9A-CED1607E92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7675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C7167-1BCF-4BF5-AD9A-CED1607E92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267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441" cy="6858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0" y="1584000"/>
            <a:ext cx="5580000" cy="1440000"/>
          </a:xfrm>
        </p:spPr>
        <p:txBody>
          <a:bodyPr anchor="b" anchorCtr="0"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60000" y="3204000"/>
            <a:ext cx="5580000" cy="540000"/>
          </a:xfrm>
        </p:spPr>
        <p:txBody>
          <a:bodyPr/>
          <a:lstStyle>
            <a:lvl1pPr algn="r">
              <a:spcBef>
                <a:spcPts val="7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8467D-FDAF-4F5E-9CD1-2E8A432466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182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468000"/>
            <a:ext cx="8280000" cy="79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4000" y="1512000"/>
            <a:ext cx="8280000" cy="4500000"/>
          </a:xfrm>
        </p:spPr>
        <p:txBody>
          <a:bodyPr/>
          <a:lstStyle>
            <a:lvl1pPr>
              <a:spcBef>
                <a:spcPts val="3000"/>
              </a:spcBef>
              <a:defRPr/>
            </a:lvl1pPr>
          </a:lstStyle>
          <a:p>
            <a:pPr lvl="0"/>
            <a:r>
              <a:rPr lang="en-US" dirty="0"/>
              <a:t>Insert text here. Use the Increase List Level button to move down to Body Text style, press again for bullet styles 1-3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467D-FDAF-4F5E-9CD1-2E8A432466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446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468000"/>
            <a:ext cx="8280000" cy="79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4000" y="1512000"/>
            <a:ext cx="4860000" cy="4500000"/>
          </a:xfrm>
        </p:spPr>
        <p:txBody>
          <a:bodyPr/>
          <a:lstStyle>
            <a:lvl1pPr>
              <a:spcBef>
                <a:spcPts val="3000"/>
              </a:spcBef>
              <a:defRPr/>
            </a:lvl1pPr>
          </a:lstStyle>
          <a:p>
            <a:pPr lvl="0"/>
            <a:r>
              <a:rPr lang="en-US" dirty="0"/>
              <a:t>Insert text here. Use the Increase List Level button to move down to Body Text style, press again for bullet styles 1-3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616000" y="1620000"/>
            <a:ext cx="2988000" cy="3744000"/>
          </a:xfrm>
        </p:spPr>
        <p:txBody>
          <a:bodyPr lIns="0" tIns="0" rIns="0" bIns="0"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8467D-FDAF-4F5E-9CD1-2E8A432466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542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199"/>
          <a:stretch/>
        </p:blipFill>
        <p:spPr>
          <a:xfrm>
            <a:off x="0" y="1"/>
            <a:ext cx="9144441" cy="260648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4000" y="540000"/>
            <a:ext cx="8100000" cy="4896000"/>
          </a:xfrm>
        </p:spPr>
        <p:txBody>
          <a:bodyPr lIns="0" tIns="0" rIns="0" bIns="0" anchor="ctr" anchorCtr="1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5958000"/>
            <a:ext cx="7740000" cy="756000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b="0" spc="70" baseline="0"/>
            </a:lvl1pPr>
          </a:lstStyle>
          <a:p>
            <a:pPr lvl="0"/>
            <a:r>
              <a:rPr lang="en-US" dirty="0"/>
              <a:t>Click here to insert caption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B8467D-FDAF-4F5E-9CD1-2E8A432466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903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04000" y="1512000"/>
            <a:ext cx="3888000" cy="45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54000" y="1512000"/>
            <a:ext cx="3888000" cy="45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B8467D-FDAF-4F5E-9CD1-2E8A432466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522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Contacts or other heading here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332000"/>
            <a:ext cx="8280000" cy="4500000"/>
          </a:xfrm>
        </p:spPr>
        <p:txBody>
          <a:bodyPr/>
          <a:lstStyle>
            <a:lvl1pPr>
              <a:lnSpc>
                <a:spcPct val="98000"/>
              </a:lnSpc>
              <a:spcBef>
                <a:spcPts val="2300"/>
              </a:spcBef>
              <a:spcAft>
                <a:spcPts val="0"/>
              </a:spcAft>
              <a:defRPr sz="1800" spc="50" baseline="0"/>
            </a:lvl1pPr>
            <a:lvl2pPr>
              <a:lnSpc>
                <a:spcPct val="100000"/>
              </a:lnSpc>
              <a:spcBef>
                <a:spcPts val="0"/>
              </a:spcBef>
              <a:defRPr sz="1800" spc="90" baseline="0"/>
            </a:lvl2pPr>
            <a:lvl3pPr>
              <a:lnSpc>
                <a:spcPct val="100000"/>
              </a:lnSpc>
              <a:spcBef>
                <a:spcPts val="200"/>
              </a:spcBef>
              <a:defRPr sz="1800" spc="120" baseline="0"/>
            </a:lvl3pPr>
            <a:lvl4pPr>
              <a:lnSpc>
                <a:spcPct val="100000"/>
              </a:lnSpc>
              <a:spcBef>
                <a:spcPts val="200"/>
              </a:spcBef>
              <a:defRPr sz="1800" spc="120" baseline="0"/>
            </a:lvl4pPr>
            <a:lvl5pPr>
              <a:lnSpc>
                <a:spcPct val="100000"/>
              </a:lnSpc>
              <a:spcBef>
                <a:spcPts val="200"/>
              </a:spcBef>
              <a:defRPr sz="1800" spc="120" baseline="0"/>
            </a:lvl5pPr>
          </a:lstStyle>
          <a:p>
            <a:pPr lvl="0"/>
            <a:r>
              <a:rPr lang="en-US" dirty="0"/>
              <a:t>Insert text here. Use the Increase List Level button to move down to Body Text style, press again for bullet styles 1-3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B8467D-FDAF-4F5E-9CD1-2E8A432466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81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467D-FDAF-4F5E-9CD1-2E8A432466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227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467D-FDAF-4F5E-9CD1-2E8A432466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057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441" cy="68583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468000"/>
            <a:ext cx="8280000" cy="792000"/>
          </a:xfrm>
          <a:prstGeom prst="rect">
            <a:avLst/>
          </a:prstGeom>
        </p:spPr>
        <p:txBody>
          <a:bodyPr vert="horz" lIns="36000" tIns="0" rIns="36000" bIns="3600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512000"/>
            <a:ext cx="8280000" cy="4500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4000" y="6441020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B8467D-FDAF-4F5E-9CD1-2E8A432466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724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5" r:id="rId2"/>
    <p:sldLayoutId id="2147483650" r:id="rId3"/>
    <p:sldLayoutId id="2147483694" r:id="rId4"/>
    <p:sldLayoutId id="2147483657" r:id="rId5"/>
    <p:sldLayoutId id="2147483652" r:id="rId6"/>
    <p:sldLayoutId id="2147483661" r:id="rId7"/>
    <p:sldLayoutId id="2147483654" r:id="rId8"/>
    <p:sldLayoutId id="2147483655" r:id="rId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700" b="1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FontTx/>
        <a:buNone/>
        <a:defRPr sz="23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300" b="0" kern="1200" spc="70" baseline="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tx2"/>
        </a:buClr>
        <a:buSzPct val="90000"/>
        <a:buFont typeface="Symbol" panose="05050102010706020507" pitchFamily="18" charset="2"/>
        <a:buChar char=""/>
        <a:defRPr sz="2300" kern="1200" spc="70" baseline="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32400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–"/>
        <a:defRPr sz="2300" kern="1200" spc="7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32400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–"/>
        <a:defRPr sz="2300" kern="1200" spc="7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441" cy="68583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468000"/>
            <a:ext cx="8280000" cy="792000"/>
          </a:xfrm>
          <a:prstGeom prst="rect">
            <a:avLst/>
          </a:prstGeom>
        </p:spPr>
        <p:txBody>
          <a:bodyPr vert="horz" lIns="36000" tIns="0" rIns="36000" bIns="3600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512000"/>
            <a:ext cx="8280000" cy="4500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000" y="6440400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14C7167-1BCF-4BF5-AD9A-CED1607E92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732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700" b="1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FontTx/>
        <a:buNone/>
        <a:defRPr sz="23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300" b="0" kern="1200" spc="70" baseline="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tx2"/>
        </a:buClr>
        <a:buSzPct val="90000"/>
        <a:buFont typeface="Symbol" panose="05050102010706020507" pitchFamily="18" charset="2"/>
        <a:buChar char=""/>
        <a:defRPr sz="2300" kern="1200" spc="70" baseline="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32400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–"/>
        <a:defRPr sz="2300" kern="1200" spc="7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32400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–"/>
        <a:defRPr sz="2300" kern="1200" spc="7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Carisbrook Flood levees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Community Consultation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AU" dirty="0"/>
              <a:t>Paul Southcott – 1 March 2021</a:t>
            </a:r>
          </a:p>
        </p:txBody>
      </p:sp>
    </p:spTree>
    <p:extLst>
      <p:ext uri="{BB962C8B-B14F-4D97-AF65-F5344CB8AC3E}">
        <p14:creationId xmlns:p14="http://schemas.microsoft.com/office/powerpoint/2010/main" val="3283323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268037" cy="504056"/>
          </a:xfrm>
        </p:spPr>
        <p:txBody>
          <a:bodyPr/>
          <a:lstStyle/>
          <a:p>
            <a:r>
              <a:rPr lang="en-AU" dirty="0"/>
              <a:t>Design section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2695"/>
            <a:ext cx="9108504" cy="5756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328498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00B050"/>
                </a:solidFill>
              </a:rPr>
              <a:t>Channel to carry small floods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15616" y="2708920"/>
            <a:ext cx="144016" cy="57606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43608" y="3808204"/>
            <a:ext cx="144016" cy="170902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59532" y="5085184"/>
            <a:ext cx="356439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92" y="1772330"/>
            <a:ext cx="4480483" cy="457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31840" y="328498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0070C0"/>
                </a:solidFill>
              </a:rPr>
              <a:t>1% AEP Flood Level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527376" y="3573016"/>
            <a:ext cx="180528" cy="151216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411760" y="1818049"/>
            <a:ext cx="1224136" cy="146693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271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5" y="476672"/>
            <a:ext cx="2339808" cy="504056"/>
          </a:xfrm>
        </p:spPr>
        <p:txBody>
          <a:bodyPr/>
          <a:lstStyle/>
          <a:p>
            <a:r>
              <a:rPr lang="en-AU" dirty="0"/>
              <a:t>outcome 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831893660"/>
              </p:ext>
            </p:extLst>
          </p:nvPr>
        </p:nvGraphicFramePr>
        <p:xfrm>
          <a:off x="2387065" y="188640"/>
          <a:ext cx="6408712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520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500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AU" dirty="0"/>
              <a:t>History of project</a:t>
            </a:r>
          </a:p>
          <a:p>
            <a:pPr lvl="2"/>
            <a:r>
              <a:rPr lang="en-AU" dirty="0"/>
              <a:t>Sources of flooding</a:t>
            </a:r>
          </a:p>
          <a:p>
            <a:pPr lvl="2"/>
            <a:r>
              <a:rPr lang="en-AU" dirty="0"/>
              <a:t>Options considered</a:t>
            </a:r>
          </a:p>
          <a:p>
            <a:pPr lvl="2"/>
            <a:r>
              <a:rPr lang="en-AU" dirty="0"/>
              <a:t>Design of levees.</a:t>
            </a:r>
          </a:p>
          <a:p>
            <a:pPr lvl="2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15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History of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AU" dirty="0"/>
              <a:t>Carisbrook impacted by flooding 2010 and 2011</a:t>
            </a:r>
          </a:p>
          <a:p>
            <a:pPr lvl="2"/>
            <a:r>
              <a:rPr lang="en-AU" dirty="0"/>
              <a:t>Water Technology study completed 2013</a:t>
            </a:r>
          </a:p>
          <a:p>
            <a:pPr lvl="2"/>
            <a:r>
              <a:rPr lang="en-AU" dirty="0"/>
              <a:t>Entura completed preliminary design and detailed design in 2016</a:t>
            </a:r>
          </a:p>
          <a:p>
            <a:pPr lvl="2"/>
            <a:r>
              <a:rPr lang="en-AU" dirty="0"/>
              <a:t>Water Technology study updated 2019</a:t>
            </a:r>
          </a:p>
          <a:p>
            <a:pPr lvl="2"/>
            <a:r>
              <a:rPr lang="en-AU" dirty="0"/>
              <a:t>Entura made minor modifications to design 2020</a:t>
            </a:r>
          </a:p>
          <a:p>
            <a:pPr lvl="2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443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Sources of flooding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AU" dirty="0"/>
              <a:t>Flooding in Carisbrook from 3 sources:</a:t>
            </a:r>
          </a:p>
          <a:p>
            <a:pPr lvl="2"/>
            <a:r>
              <a:rPr lang="en-AU" dirty="0" err="1"/>
              <a:t>Tullaroop</a:t>
            </a:r>
            <a:r>
              <a:rPr lang="en-AU" dirty="0"/>
              <a:t> and McCallum Creeks</a:t>
            </a:r>
          </a:p>
          <a:p>
            <a:pPr lvl="2"/>
            <a:r>
              <a:rPr lang="en-AU" dirty="0"/>
              <a:t>From the west of the town</a:t>
            </a:r>
          </a:p>
          <a:p>
            <a:pPr lvl="2"/>
            <a:r>
              <a:rPr lang="en-AU" dirty="0"/>
              <a:t>To a lesser extent from the Williams road area</a:t>
            </a:r>
          </a:p>
        </p:txBody>
      </p:sp>
    </p:spTree>
    <p:extLst>
      <p:ext uri="{BB962C8B-B14F-4D97-AF65-F5344CB8AC3E}">
        <p14:creationId xmlns:p14="http://schemas.microsoft.com/office/powerpoint/2010/main" val="268667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5" y="476672"/>
            <a:ext cx="2339808" cy="1376824"/>
          </a:xfrm>
        </p:spPr>
        <p:txBody>
          <a:bodyPr/>
          <a:lstStyle/>
          <a:p>
            <a:r>
              <a:rPr lang="en-AU" dirty="0"/>
              <a:t>Flood Extents no protection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791409343"/>
              </p:ext>
            </p:extLst>
          </p:nvPr>
        </p:nvGraphicFramePr>
        <p:xfrm>
          <a:off x="2051720" y="260648"/>
          <a:ext cx="6408712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408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Flood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AU" dirty="0"/>
              <a:t>Flood mitigation in Carisbrook by:</a:t>
            </a:r>
          </a:p>
          <a:p>
            <a:pPr lvl="2"/>
            <a:r>
              <a:rPr lang="en-AU" dirty="0"/>
              <a:t>Vegetation clearing in </a:t>
            </a:r>
            <a:r>
              <a:rPr lang="en-AU" dirty="0" err="1"/>
              <a:t>Tullaroop</a:t>
            </a:r>
            <a:r>
              <a:rPr lang="en-AU" dirty="0"/>
              <a:t> and McCallum Creeks</a:t>
            </a:r>
          </a:p>
          <a:p>
            <a:pPr lvl="2"/>
            <a:r>
              <a:rPr lang="en-AU" dirty="0"/>
              <a:t>Flood levee to west of the town</a:t>
            </a:r>
          </a:p>
          <a:p>
            <a:pPr lvl="2"/>
            <a:r>
              <a:rPr lang="en-AU" dirty="0"/>
              <a:t>Flood levee in Williams road area</a:t>
            </a:r>
          </a:p>
          <a:p>
            <a:pPr lvl="2"/>
            <a:r>
              <a:rPr lang="en-AU" dirty="0"/>
              <a:t>A non-return valve on culverts under </a:t>
            </a:r>
            <a:r>
              <a:rPr lang="en-AU" dirty="0" err="1"/>
              <a:t>Landrigan</a:t>
            </a:r>
            <a:r>
              <a:rPr lang="en-AU" dirty="0"/>
              <a:t> Road near Camp Street</a:t>
            </a:r>
          </a:p>
          <a:p>
            <a:pPr lvl="2"/>
            <a:r>
              <a:rPr lang="en-AU" dirty="0"/>
              <a:t>The highway bridge be replaced with a clear-span structure when the bridge is due for replacement in the long term</a:t>
            </a:r>
          </a:p>
        </p:txBody>
      </p:sp>
    </p:spTree>
    <p:extLst>
      <p:ext uri="{BB962C8B-B14F-4D97-AF65-F5344CB8AC3E}">
        <p14:creationId xmlns:p14="http://schemas.microsoft.com/office/powerpoint/2010/main" val="134647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4" y="476672"/>
            <a:ext cx="2379605" cy="1800200"/>
          </a:xfrm>
        </p:spPr>
        <p:txBody>
          <a:bodyPr/>
          <a:lstStyle/>
          <a:p>
            <a:r>
              <a:rPr lang="en-AU" dirty="0"/>
              <a:t>Preliminary Design:</a:t>
            </a:r>
            <a:br>
              <a:rPr lang="en-AU" dirty="0"/>
            </a:br>
            <a:r>
              <a:rPr lang="en-AU" dirty="0"/>
              <a:t>Option A - preferred 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674967357"/>
              </p:ext>
            </p:extLst>
          </p:nvPr>
        </p:nvGraphicFramePr>
        <p:xfrm>
          <a:off x="2267744" y="231660"/>
          <a:ext cx="6408712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9854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5" y="476672"/>
            <a:ext cx="2339808" cy="1376824"/>
          </a:xfrm>
        </p:spPr>
        <p:txBody>
          <a:bodyPr/>
          <a:lstStyle/>
          <a:p>
            <a:r>
              <a:rPr lang="en-AU" dirty="0"/>
              <a:t>Preliminary Design:</a:t>
            </a:r>
            <a:br>
              <a:rPr lang="en-AU" dirty="0"/>
            </a:br>
            <a:r>
              <a:rPr lang="en-AU" dirty="0"/>
              <a:t>Option B 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419818198"/>
              </p:ext>
            </p:extLst>
          </p:nvPr>
        </p:nvGraphicFramePr>
        <p:xfrm>
          <a:off x="2387065" y="188640"/>
          <a:ext cx="6408712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559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36" y="332656"/>
            <a:ext cx="6268037" cy="504056"/>
          </a:xfrm>
        </p:spPr>
        <p:txBody>
          <a:bodyPr/>
          <a:lstStyle/>
          <a:p>
            <a:r>
              <a:rPr lang="en-AU" dirty="0"/>
              <a:t>Design arrangement 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704873450"/>
              </p:ext>
            </p:extLst>
          </p:nvPr>
        </p:nvGraphicFramePr>
        <p:xfrm>
          <a:off x="0" y="764704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1124290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Entura PPT">
      <a:dk1>
        <a:srgbClr val="474646"/>
      </a:dk1>
      <a:lt1>
        <a:sysClr val="window" lastClr="FFFFFF"/>
      </a:lt1>
      <a:dk2>
        <a:srgbClr val="E42313"/>
      </a:dk2>
      <a:lt2>
        <a:srgbClr val="ECECEC"/>
      </a:lt2>
      <a:accent1>
        <a:srgbClr val="831F82"/>
      </a:accent1>
      <a:accent2>
        <a:srgbClr val="91224F"/>
      </a:accent2>
      <a:accent3>
        <a:srgbClr val="BC153A"/>
      </a:accent3>
      <a:accent4>
        <a:srgbClr val="E42313"/>
      </a:accent4>
      <a:accent5>
        <a:srgbClr val="4C236D"/>
      </a:accent5>
      <a:accent6>
        <a:srgbClr val="6C1F7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ura PPT Template.potx" id="{6157C154-7E9D-4002-A34A-4018F7C30C55}" vid="{D883F970-89ED-43D5-A0D6-AC046861A8F4}"/>
    </a:ext>
  </a:extLst>
</a:theme>
</file>

<file path=ppt/theme/theme2.xml><?xml version="1.0" encoding="utf-8"?>
<a:theme xmlns:a="http://schemas.openxmlformats.org/drawingml/2006/main" name="Content Slides Grey">
  <a:themeElements>
    <a:clrScheme name="Entura PPT">
      <a:dk1>
        <a:srgbClr val="474646"/>
      </a:dk1>
      <a:lt1>
        <a:sysClr val="window" lastClr="FFFFFF"/>
      </a:lt1>
      <a:dk2>
        <a:srgbClr val="E42313"/>
      </a:dk2>
      <a:lt2>
        <a:srgbClr val="ECECEC"/>
      </a:lt2>
      <a:accent1>
        <a:srgbClr val="831F82"/>
      </a:accent1>
      <a:accent2>
        <a:srgbClr val="91224F"/>
      </a:accent2>
      <a:accent3>
        <a:srgbClr val="BC153A"/>
      </a:accent3>
      <a:accent4>
        <a:srgbClr val="E42313"/>
      </a:accent4>
      <a:accent5>
        <a:srgbClr val="4C236D"/>
      </a:accent5>
      <a:accent6>
        <a:srgbClr val="6C1F7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ura PPT Template.potx" id="{6157C154-7E9D-4002-A34A-4018F7C30C55}" vid="{FE51BFED-3F29-4F3C-9485-DAA06A95F20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CCE20D26C0A24F927F2D8637D8D11B" ma:contentTypeVersion="10" ma:contentTypeDescription="Create a new document." ma:contentTypeScope="" ma:versionID="c9b0bf2ff01cb32a520e49d0847afc37">
  <xsd:schema xmlns:xsd="http://www.w3.org/2001/XMLSchema" xmlns:xs="http://www.w3.org/2001/XMLSchema" xmlns:p="http://schemas.microsoft.com/office/2006/metadata/properties" xmlns:ns3="ba904e1e-4fbb-4699-bcfa-1a7565501de4" targetNamespace="http://schemas.microsoft.com/office/2006/metadata/properties" ma:root="true" ma:fieldsID="d2ef3846e1201d0e2a5136ece9f451d9" ns3:_="">
    <xsd:import namespace="ba904e1e-4fbb-4699-bcfa-1a7565501d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04e1e-4fbb-4699-bcfa-1a7565501d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48591B-3AD2-4265-8E72-8DC948AE7A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C1FBCF-CC72-4B6C-A3FF-3551C8A16D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904e1e-4fbb-4699-bcfa-1a7565501d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92D9F7-C48C-4B60-98FB-5BCF37B275F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ba904e1e-4fbb-4699-bcfa-1a7565501de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Entura PPT External Template</Template>
  <TotalTime>215</TotalTime>
  <Words>218</Words>
  <Application>Microsoft Office PowerPoint</Application>
  <PresentationFormat>On-screen Show (4:3)</PresentationFormat>
  <Paragraphs>55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Content Slides</vt:lpstr>
      <vt:lpstr>Content Slides Grey</vt:lpstr>
      <vt:lpstr>Carisbrook Flood levees</vt:lpstr>
      <vt:lpstr>Outline of Presentation</vt:lpstr>
      <vt:lpstr>History of project</vt:lpstr>
      <vt:lpstr>Sources of flooding</vt:lpstr>
      <vt:lpstr>Flood Extents no protection</vt:lpstr>
      <vt:lpstr>Flood mitigation</vt:lpstr>
      <vt:lpstr>Preliminary Design: Option A - preferred </vt:lpstr>
      <vt:lpstr>Preliminary Design: Option B </vt:lpstr>
      <vt:lpstr>Design arrangement </vt:lpstr>
      <vt:lpstr>Design section</vt:lpstr>
      <vt:lpstr>outcome </vt:lpstr>
      <vt:lpstr>END</vt:lpstr>
    </vt:vector>
  </TitlesOfParts>
  <Company>Hydro Tasmania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Paul Southcott</dc:creator>
  <cp:lastModifiedBy>Kate Bucknall</cp:lastModifiedBy>
  <cp:revision>18</cp:revision>
  <dcterms:created xsi:type="dcterms:W3CDTF">2021-02-28T21:52:23Z</dcterms:created>
  <dcterms:modified xsi:type="dcterms:W3CDTF">2021-03-18T04:47:31Z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rolled Document Type">
    <vt:lpwstr>166;#Template|c35902e3-f728-45ed-a2bb-c02491dd4828</vt:lpwstr>
  </property>
  <property fmtid="{D5CDD505-2E9C-101B-9397-08002B2CF9AE}" pid="3" name="ContentTypeId">
    <vt:lpwstr>0x010100D7CCE20D26C0A24F927F2D8637D8D11B</vt:lpwstr>
  </property>
  <property fmtid="{D5CDD505-2E9C-101B-9397-08002B2CF9AE}" pid="4" name="_dlc_DocIdItemGuid">
    <vt:lpwstr>5730b19e-ace1-4fd7-879f-6d98077bad4f</vt:lpwstr>
  </property>
</Properties>
</file>